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oke cheng" initials="" lastIdx="6" clrIdx="0"/>
  <p:cmAuthor id="1" name="Alice Flore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169144-62BB-4589-A0E7-8E305CE5B5CC}">
  <a:tblStyle styleId="{F9169144-62BB-4589-A0E7-8E305CE5B5C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16"/>
    <p:restoredTop sz="93587"/>
  </p:normalViewPr>
  <p:slideViewPr>
    <p:cSldViewPr snapToGrid="0" snapToObjects="1">
      <p:cViewPr varScale="1">
        <p:scale>
          <a:sx n="46" d="100"/>
          <a:sy n="46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11T16:05:19.272" idx="1">
    <p:pos x="6000" y="0"/>
    <p:text>I fixed slide #16 transition, so the answers come out one at a time.</p:text>
  </p:cm>
  <p:cm authorId="1" dt="2016-08-11T16:05:19.272" idx="1">
    <p:pos x="6000" y="100"/>
    <p:text>I see it. Thanks!
Alice Flores
Middle School Chinese Instructor
Annie Wright Schools | 827 N Tacoma Ave, Tacoma, WA 98403 | www.aw.org&lt;http://www.aw.org/&gt;
D: 253.272.2216 | F: 253.572.3616 | Alice_Flores@aw.org&lt;mailto:Alice_Flores@aw.org&gt;
Mission: Annie Wright's strong community cultivates individual learners to become well-educated, creative, and responsible citizens for a global society.
Find Annie Wright Schools on Facebook&lt;http://www.facebook.com/anniewrightschools&gt;
Follow our Head of Schools on Twitter @AWShead&lt;http://www.twitter.com/awshead&gt;
"Be green; keep it on the screen." ~ AWS Green Team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1T11:23:07.563" idx="2">
    <p:pos x="6000" y="100"/>
    <p:text>Dear Brooke,
I will do as you asked.
Thanks,
Alice Flores
Middle School Chinese Instructor
Annie Wright Schools | 827 N Tacoma Ave, Tacoma, WA 98403 | www.aw.org&lt;http://www.aw.org/&gt;
D: 253.272.2216 | F: 253.572.3616 | Alice_Flores@aw.org&lt;mailto:Alice_Flores@aw.org&gt;
Mission: Annie Wright's strong community cultivates individual learners to become well-educated, creative, and responsible citizens for a global society.
Find Annie Wright Schools on Facebook&lt;http://www.facebook.com/anniewrightschools&gt;
Follow our Head of Schools on Twitter @AWShead&lt;http://www.twitter.com/awshead&gt;
"Be green; keep it on the screen." ~ AWS Green Team</p:text>
  </p:cm>
  <p:cm authorId="0" dt="2016-08-11T12:41:04.251" idx="3">
    <p:pos x="6000" y="200"/>
    <p:text>多谢啦！:D</p:text>
  </p:cm>
  <p:cm authorId="0" dt="2016-08-12T09:25:41.347" idx="4">
    <p:pos x="6000" y="300"/>
    <p:text>Just email me when it's fixed.  No rush! Wait till you are back from vacation is totally fine. :)</p:text>
  </p:cm>
  <p:cm authorId="1" dt="2016-08-12T10:01:45.477" idx="3">
    <p:pos x="6000" y="400"/>
    <p:text>Okay, thanks!
Alice Flores
Middle School Chinese Instructor
Annie Wright Schools | 827 N Tacoma Ave, Tacoma, WA 98403 | www.aw.org&lt;http://www.aw.org/&gt;
D: 253.272.2216 | F: 253.572.3616 | Alice_Flores@aw.org&lt;mailto:Alice_Flores@aw.org&gt;
Mission: Annie Wright's strong community cultivates individual learners to become well-educated, creative, and responsible citizens for a global society.
Find Annie Wright Schools on Facebook&lt;http://www.facebook.com/anniewrightschools&gt;
Follow our Head of Schools on Twitter @AWShead&lt;http://www.twitter.com/awshead&gt;
"Be green; keep it on the screen." ~ AWS Green Team</p:text>
  </p:cm>
  <p:cm authorId="0" dt="2016-08-12T11:17:51.342" idx="5">
    <p:pos x="6000" y="500"/>
    <p:text>Don't forget to upload the worksheet in your folder so I can attach to your lesson plan.</p:text>
  </p:cm>
  <p:cm authorId="0" dt="2016-08-21T18:23:12.418" idx="2">
    <p:pos x="6000" y="0"/>
    <p:text>Dear Alice, 
Can you update this slide (#17)?  Please redo the handout to correct the mistake.  Take a picture and repost here.</p:text>
  </p:cm>
  <p:cm authorId="1" dt="2016-08-21T18:23:12.418" idx="4">
    <p:pos x="6000" y="600"/>
    <p:text>Done!
Alice Flores
Middle School Chinese Instructor
Annie Wright Schools | 827 N Tacoma Ave, Tacoma, WA 98403 | www.aw.org&lt;http://www.aw.org/&gt;
D: 253.272.2216 | F: 253.572.3616 | Alice_Flores@aw.org&lt;mailto:Alice_Flores@aw.org&gt;
Mission: Annie Wright's strong community cultivates individual learners to become well-educated, creative, and responsible citizens for a global society.
Find Annie Wright Schools on Facebook&lt;http://www.facebook.com/anniewrightschools&gt;
Follow our Head of Schools on Twitter @AWShead&lt;http://www.twitter.com/awshead&gt;
"Be green; keep it on the screen." ~ AWS Green Team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12T11:11:19.207" idx="6">
    <p:pos x="6000" y="0"/>
    <p:text>亲爱的，你这个部分，好像没有worksheet？I think we need to have a worksheet in Doogle Doc. because there's nothing students can work with.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1413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7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 Keys</a:t>
            </a:r>
          </a:p>
        </p:txBody>
      </p:sp>
    </p:spTree>
    <p:extLst>
      <p:ext uri="{BB962C8B-B14F-4D97-AF65-F5344CB8AC3E}">
        <p14:creationId xmlns:p14="http://schemas.microsoft.com/office/powerpoint/2010/main" val="792991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19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0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1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93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27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89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Answer keys</a:t>
            </a:r>
          </a:p>
        </p:txBody>
      </p:sp>
    </p:spTree>
    <p:extLst>
      <p:ext uri="{BB962C8B-B14F-4D97-AF65-F5344CB8AC3E}">
        <p14:creationId xmlns:p14="http://schemas.microsoft.com/office/powerpoint/2010/main" val="153916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5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67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1382927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7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25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idict.com/WordInfo.aspx?id=1799" TargetMode="External"/><Relationship Id="rId4" Type="http://schemas.openxmlformats.org/officeDocument/2006/relationships/hyperlink" Target="http://www.vividict.com/WordInfo.aspx?id=1800" TargetMode="External"/><Relationship Id="rId5" Type="http://schemas.openxmlformats.org/officeDocument/2006/relationships/hyperlink" Target="http://www.vividict.com/WordInfo.aspx?id=1801" TargetMode="External"/><Relationship Id="rId6" Type="http://schemas.openxmlformats.org/officeDocument/2006/relationships/hyperlink" Target="http://www.vividict.com/WordInfo.aspx?id=1802" TargetMode="External"/><Relationship Id="rId7" Type="http://schemas.openxmlformats.org/officeDocument/2006/relationships/hyperlink" Target="http://www.vividict.com/WordInfo.aspx?id=1809" TargetMode="External"/><Relationship Id="rId8" Type="http://schemas.openxmlformats.org/officeDocument/2006/relationships/hyperlink" Target="http://www.vividict.com/WordInfo.aspx?id=1810" TargetMode="External"/><Relationship Id="rId9" Type="http://schemas.openxmlformats.org/officeDocument/2006/relationships/hyperlink" Target="http://www.vividict.com/WordInfo.aspx?id=1830" TargetMode="External"/><Relationship Id="rId10" Type="http://schemas.openxmlformats.org/officeDocument/2006/relationships/hyperlink" Target="http://www.vividict.com/WordInfo.aspx?id=181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 idx="4294967295"/>
          </p:nvPr>
        </p:nvSpPr>
        <p:spPr>
          <a:xfrm>
            <a:off x="311700" y="740375"/>
            <a:ext cx="8520600" cy="106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4800" dirty="0" smtClean="0">
                <a:latin typeface="Comic Sans MS"/>
                <a:ea typeface="Comic Sans MS"/>
                <a:cs typeface="Comic Sans MS"/>
                <a:sym typeface="Comic Sans MS"/>
              </a:rPr>
              <a:t>Day 6</a:t>
            </a:r>
            <a:br>
              <a:rPr lang="en-US" sz="48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4800" dirty="0" err="1" smtClean="0">
                <a:latin typeface="Comic Sans MS"/>
                <a:ea typeface="Comic Sans MS"/>
                <a:cs typeface="Comic Sans MS"/>
                <a:sym typeface="Comic Sans MS"/>
              </a:rPr>
              <a:t>部件</a:t>
            </a:r>
            <a:r>
              <a:rPr lang="en" sz="4800" dirty="0" err="1"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en" sz="4800" dirty="0" err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斤、巾、彡</a:t>
            </a:r>
            <a:r>
              <a:rPr lang="en" sz="4800" dirty="0">
                <a:latin typeface="Comic Sans MS"/>
                <a:ea typeface="Comic Sans MS"/>
                <a:cs typeface="Comic Sans MS"/>
                <a:sym typeface="Comic Sans MS"/>
              </a:rPr>
              <a:t>” </a:t>
            </a:r>
            <a:r>
              <a:rPr lang="en" sz="4800" dirty="0" err="1">
                <a:latin typeface="Comic Sans MS"/>
                <a:ea typeface="Comic Sans MS"/>
                <a:cs typeface="Comic Sans MS"/>
                <a:sym typeface="Comic Sans MS"/>
              </a:rPr>
              <a:t>的教与学</a:t>
            </a:r>
            <a:endParaRPr lang="en" sz="4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ubTitle" idx="4294967295"/>
          </p:nvPr>
        </p:nvSpPr>
        <p:spPr>
          <a:xfrm>
            <a:off x="311700" y="2834125"/>
            <a:ext cx="8520600" cy="19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 algn="l" rtl="0">
              <a:spcBef>
                <a:spcPts val="0"/>
              </a:spcBef>
              <a:buNone/>
            </a:pPr>
            <a:r>
              <a:rPr lang="en" dirty="0" smtClean="0"/>
              <a:t>Middle </a:t>
            </a:r>
            <a:r>
              <a:rPr lang="en" dirty="0"/>
              <a:t>School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dirty="0"/>
              <a:t>2016 </a:t>
            </a:r>
            <a:r>
              <a:rPr lang="en" dirty="0" err="1"/>
              <a:t>StarTalk</a:t>
            </a:r>
            <a:r>
              <a:rPr lang="en" dirty="0"/>
              <a:t> Read-on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964200" y="1277475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4294967295"/>
          </p:nvPr>
        </p:nvSpPr>
        <p:spPr>
          <a:xfrm>
            <a:off x="118900" y="0"/>
            <a:ext cx="9144000" cy="221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1.彩， 2.影， 3. </a:t>
            </a:r>
            <a:r>
              <a:rPr lang="en" sz="34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形</a:t>
            </a:r>
            <a:r>
              <a:rPr lang="en" sz="3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 4.颜， 5.须， 6.珍，</a:t>
            </a:r>
          </a:p>
          <a:p>
            <a:pPr lvl="0">
              <a:spcBef>
                <a:spcPts val="0"/>
              </a:spcBef>
              <a:buNone/>
            </a:pPr>
            <a:r>
              <a:rPr lang="en" sz="3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7.髪， 8.彬， 9. </a:t>
            </a:r>
            <a:r>
              <a:rPr lang="en" sz="34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穆</a:t>
            </a:r>
            <a:r>
              <a:rPr lang="en" sz="3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 10. </a:t>
            </a:r>
            <a:r>
              <a:rPr lang="en" sz="34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彪</a:t>
            </a:r>
            <a:r>
              <a:rPr lang="en" sz="3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 11.疹， 12.谚， 13.缪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dirty="0"/>
              <a:t>  </a:t>
            </a:r>
            <a:r>
              <a:rPr lang="en-US" sz="3600" dirty="0" smtClean="0"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" sz="36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---              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                             </a:t>
            </a:r>
          </a:p>
          <a:p>
            <a:pPr lvl="0">
              <a:spcBef>
                <a:spcPts val="0"/>
              </a:spcBef>
              <a:buNone/>
            </a:pPr>
            <a:endParaRPr sz="3600" dirty="0"/>
          </a:p>
        </p:txBody>
      </p:sp>
      <p:sp>
        <p:nvSpPr>
          <p:cNvPr id="183" name="Shape 183"/>
          <p:cNvSpPr txBox="1"/>
          <p:nvPr/>
        </p:nvSpPr>
        <p:spPr>
          <a:xfrm>
            <a:off x="2259124" y="2254998"/>
            <a:ext cx="3675300" cy="8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1,  2,  3,  8 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6518700" y="2269012"/>
            <a:ext cx="2625300" cy="6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8069579" y="2981725"/>
            <a:ext cx="771993" cy="74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       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2669736" y="2981725"/>
            <a:ext cx="1622195" cy="6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7，10</a:t>
            </a:r>
            <a:endParaRPr lang="en"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823167" y="3909207"/>
            <a:ext cx="4246412" cy="7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6,  </a:t>
            </a:r>
            <a:r>
              <a:rPr lang="en" sz="3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， 11， 12，13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852850" y="2224950"/>
            <a:ext cx="2169600" cy="6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left</a:t>
            </a:r>
            <a:r>
              <a:rPr lang="en" sz="36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</a:t>
            </a:r>
            <a:r>
              <a:rPr lang="en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30879" y="2958278"/>
            <a:ext cx="2705420" cy="6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Right-up</a:t>
            </a:r>
            <a:r>
              <a:rPr lang="en" sz="3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---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893949" y="3112661"/>
            <a:ext cx="3358511" cy="550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Left-bottom</a:t>
            </a:r>
            <a:r>
              <a:rPr lang="en" sz="3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---  </a:t>
            </a:r>
            <a:endParaRPr lang="en" sz="3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26317" y="3840176"/>
            <a:ext cx="4065614" cy="6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6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Right-bottom</a:t>
            </a:r>
            <a:r>
              <a:rPr lang="en" sz="36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---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 idx="4294967295"/>
          </p:nvPr>
        </p:nvSpPr>
        <p:spPr>
          <a:xfrm>
            <a:off x="311700" y="29377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Task C</a:t>
            </a:r>
            <a:r>
              <a:rPr lang="en" sz="3000" dirty="0" smtClean="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Fill in missing component “</a:t>
            </a:r>
            <a:r>
              <a:rPr lang="zh-CN" altLang="en-US" sz="2800" dirty="0"/>
              <a:t>彡</a:t>
            </a:r>
            <a:r>
              <a:rPr lang="en-US" sz="3000" dirty="0" smtClean="0"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r>
              <a:rPr lang="en" sz="3000" b="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  <a:endParaRPr lang="en" sz="3000" b="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4294967295"/>
          </p:nvPr>
        </p:nvSpPr>
        <p:spPr>
          <a:xfrm>
            <a:off x="261450" y="833775"/>
            <a:ext cx="8621100" cy="9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7911" t="7983" r="12420" b="11208"/>
          <a:stretch/>
        </p:blipFill>
        <p:spPr>
          <a:xfrm>
            <a:off x="999450" y="1812000"/>
            <a:ext cx="6530780" cy="321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 idx="4294967295"/>
          </p:nvPr>
        </p:nvSpPr>
        <p:spPr>
          <a:xfrm>
            <a:off x="135600" y="181475"/>
            <a:ext cx="1921500" cy="19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err="1" smtClean="0"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en-US" sz="3600" dirty="0" smtClean="0">
                <a:latin typeface="Comic Sans MS"/>
                <a:ea typeface="Comic Sans MS"/>
                <a:cs typeface="Comic Sans MS"/>
                <a:sym typeface="Comic Sans MS"/>
              </a:rPr>
              <a:t> 4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4294967295"/>
          </p:nvPr>
        </p:nvSpPr>
        <p:spPr>
          <a:xfrm>
            <a:off x="2057100" y="181475"/>
            <a:ext cx="6868800" cy="209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1.帜，2.拆，3.欣， 4.衫，5.须， 6.带， 7.猫，8.师，9.新、 10.布 11.彬、12.淋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0" y="2358150"/>
            <a:ext cx="3297300" cy="1714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434343"/>
                </a:solidFill>
              </a:rPr>
              <a:t>巾</a:t>
            </a:r>
          </a:p>
        </p:txBody>
      </p:sp>
      <p:sp>
        <p:nvSpPr>
          <p:cNvPr id="206" name="Shape 206"/>
          <p:cNvSpPr/>
          <p:nvPr/>
        </p:nvSpPr>
        <p:spPr>
          <a:xfrm>
            <a:off x="2789850" y="3008375"/>
            <a:ext cx="3564300" cy="17145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斤</a:t>
            </a:r>
          </a:p>
        </p:txBody>
      </p:sp>
      <p:sp>
        <p:nvSpPr>
          <p:cNvPr id="207" name="Shape 207"/>
          <p:cNvSpPr/>
          <p:nvPr/>
        </p:nvSpPr>
        <p:spPr>
          <a:xfrm>
            <a:off x="5245450" y="1735600"/>
            <a:ext cx="3564300" cy="1672300"/>
          </a:xfrm>
          <a:prstGeom prst="flowChartManualInput">
            <a:avLst/>
          </a:prstGeom>
          <a:solidFill>
            <a:srgbClr val="FF00FF"/>
          </a:solidFill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彡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249575" y="2450675"/>
            <a:ext cx="1346400" cy="138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1, 6, 8</a:t>
            </a:r>
            <a:r>
              <a:rPr lang="en" sz="4800"/>
              <a:t>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496800" y="3332125"/>
            <a:ext cx="2102100" cy="12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2,  3，9,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889375" y="2168750"/>
            <a:ext cx="2654100" cy="93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4， 5, 11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129650" y="789575"/>
            <a:ext cx="8695800" cy="42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1900"/>
              </a:spcBef>
              <a:spcAft>
                <a:spcPts val="190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寒假的前一天，妈妈带我去买过年穿的新衣服。大街上人来人往、车来车往, 很热闹。我和妈妈走进了一家服装店，哇！里面好多人啊! 有的在试穿衣服、有的在付钱……里面的衣服好多, 有男装、有女装、有帽子、 有裤子、五颜六色，好漂亮! 我左看右看, 东看西看,不知道哪一件好。</a:t>
            </a:r>
            <a:r>
              <a:rPr lang="en" sz="3600">
                <a:highlight>
                  <a:srgbClr val="F7FD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58875" y="-188775"/>
            <a:ext cx="8176500" cy="11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活动8-圈出含有部件“</a:t>
            </a: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斤、巾、彡” 的字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4294967295"/>
          </p:nvPr>
        </p:nvSpPr>
        <p:spPr>
          <a:xfrm>
            <a:off x="35400" y="-104825"/>
            <a:ext cx="90732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寒假的前天，妈妈</a:t>
            </a:r>
            <a:r>
              <a:rPr lang="en" sz="36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带</a:t>
            </a: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我去买过年穿的</a:t>
            </a:r>
            <a:r>
              <a:rPr lang="en" sz="36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新</a:t>
            </a: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衣服。大街上人来人往、车来车往, 很热</a:t>
            </a:r>
            <a:r>
              <a:rPr lang="en" sz="36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闹</a:t>
            </a: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。我和妈妈走进了一家服装店，一哇！里面好多人啊! 有的在试穿衣服、有的在付钱……里面的衣服好多, 有男装、有女装、有</a:t>
            </a:r>
            <a:r>
              <a:rPr lang="en" sz="36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帽</a:t>
            </a: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子， 有裤子，五</a:t>
            </a:r>
            <a:r>
              <a:rPr lang="en" sz="36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颜</a:t>
            </a:r>
            <a:r>
              <a:rPr lang="en" sz="3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六色，好漂亮! 我左看右看, 东看西看,不知道哪一件好。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 idx="4294967295"/>
          </p:nvPr>
        </p:nvSpPr>
        <p:spPr>
          <a:xfrm>
            <a:off x="2290100" y="372750"/>
            <a:ext cx="4687500" cy="69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部件  “斤”的教与学</a:t>
            </a:r>
          </a:p>
        </p:txBody>
      </p:sp>
      <p:pic>
        <p:nvPicPr>
          <p:cNvPr id="94" name="Shape 94" descr="08r58PICcBj_10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524" y="1257525"/>
            <a:ext cx="7770600" cy="34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 idx="4294967295"/>
          </p:nvPr>
        </p:nvSpPr>
        <p:spPr>
          <a:xfrm>
            <a:off x="311700" y="401600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活动1. -两人一组，圈出部件 “斤 ” </a:t>
            </a:r>
          </a:p>
        </p:txBody>
      </p:sp>
      <p:pic>
        <p:nvPicPr>
          <p:cNvPr id="100" name="Shape 100" descr="14186298313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3074"/>
            <a:ext cx="2201824" cy="32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08r58PICcBj_102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1624" y="1263324"/>
            <a:ext cx="2989950" cy="312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U9947P827DT2013083011575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3775" y="1218199"/>
            <a:ext cx="2860200" cy="31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 idx="4294967295"/>
          </p:nvPr>
        </p:nvSpPr>
        <p:spPr>
          <a:xfrm>
            <a:off x="80075" y="1131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>
                <a:latin typeface="Comic Sans MS"/>
                <a:ea typeface="Comic Sans MS"/>
                <a:cs typeface="Comic Sans MS"/>
                <a:sym typeface="Comic Sans MS"/>
              </a:rPr>
              <a:t>The position of </a:t>
            </a:r>
            <a:r>
              <a:rPr lang="en" sz="3600" dirty="0"/>
              <a:t>“</a:t>
            </a:r>
            <a:r>
              <a:rPr lang="en" sz="3600" dirty="0" err="1">
                <a:latin typeface="Comic Sans MS"/>
                <a:ea typeface="Comic Sans MS"/>
                <a:cs typeface="Comic Sans MS"/>
                <a:sym typeface="Comic Sans MS"/>
              </a:rPr>
              <a:t>斤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”</a:t>
            </a:r>
            <a:r>
              <a:rPr lang="en-US" sz="36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" sz="3600"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0" y="1095850"/>
            <a:ext cx="8001000" cy="364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right</a:t>
            </a:r>
            <a:r>
              <a:rPr lang="en" sz="3200" dirty="0" smtClean="0"/>
              <a:t> </a:t>
            </a:r>
            <a:r>
              <a:rPr lang="en" sz="3200" dirty="0"/>
              <a:t>---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err="1" smtClean="0"/>
              <a:t>lert</a:t>
            </a:r>
            <a:r>
              <a:rPr lang="en" sz="3200" dirty="0" smtClean="0"/>
              <a:t> </a:t>
            </a:r>
            <a:r>
              <a:rPr lang="en" sz="3200" dirty="0"/>
              <a:t>--- 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bottom</a:t>
            </a:r>
            <a:r>
              <a:rPr lang="en" sz="3200" dirty="0" smtClean="0"/>
              <a:t>---  </a:t>
            </a:r>
            <a:endParaRPr lang="en" sz="3200" dirty="0"/>
          </a:p>
          <a:p>
            <a:pPr lvl="0">
              <a:spcBef>
                <a:spcPts val="0"/>
              </a:spcBef>
              <a:buNone/>
            </a:pPr>
            <a:r>
              <a:rPr lang="en" sz="3200" dirty="0" smtClean="0"/>
              <a:t>R</a:t>
            </a:r>
            <a:r>
              <a:rPr lang="en-US" sz="3200" dirty="0" err="1" smtClean="0"/>
              <a:t>ight</a:t>
            </a:r>
            <a:r>
              <a:rPr lang="en-US" sz="3200" dirty="0" smtClean="0"/>
              <a:t>-up</a:t>
            </a:r>
            <a:r>
              <a:rPr lang="en" sz="3200" dirty="0" smtClean="0"/>
              <a:t> </a:t>
            </a:r>
            <a:r>
              <a:rPr lang="en" sz="3200" dirty="0"/>
              <a:t>--- 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inside</a:t>
            </a:r>
            <a:r>
              <a:rPr lang="en" sz="3200" dirty="0" smtClean="0"/>
              <a:t> </a:t>
            </a:r>
            <a:r>
              <a:rPr lang="en" sz="3200" dirty="0"/>
              <a:t>---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687350" y="909400"/>
            <a:ext cx="6187800" cy="8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</a:t>
            </a:r>
            <a:r>
              <a:rPr lang="en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所</a:t>
            </a: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，</a:t>
            </a:r>
            <a:r>
              <a:rPr lang="en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</a:t>
            </a: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断，</a:t>
            </a:r>
            <a:r>
              <a:rPr lang="en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4 . </a:t>
            </a:r>
            <a:r>
              <a:rPr lang="en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新</a:t>
            </a: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</a:t>
            </a:r>
            <a:r>
              <a:rPr lang="en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5.</a:t>
            </a: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折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687350" y="1873625"/>
            <a:ext cx="23034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7. </a:t>
            </a:r>
            <a:r>
              <a:rPr lang="en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欣</a:t>
            </a:r>
            <a:endParaRPr lang="en"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728050" y="2590900"/>
            <a:ext cx="3202200" cy="88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Comic Sans MS"/>
              <a:buAutoNum type="arabicPeriod"/>
            </a:pP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斧，</a:t>
            </a:r>
            <a:r>
              <a:rPr lang="en" sz="3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lang="en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</a:t>
            </a:r>
            <a:r>
              <a:rPr lang="en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芹</a:t>
            </a:r>
            <a:endParaRPr lang="en"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338250" y="3366288"/>
            <a:ext cx="19818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" sz="36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哲</a:t>
            </a:r>
            <a:endParaRPr lang="en" sz="3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885950" y="4180150"/>
            <a:ext cx="17823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lang="en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4294967295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部件“巾” 的教与学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3902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 err="1" smtClean="0"/>
              <a:t>活动</a:t>
            </a:r>
            <a:r>
              <a:rPr lang="en-US" sz="3000" dirty="0" smtClean="0"/>
              <a:t>2</a:t>
            </a:r>
            <a:endParaRPr lang="en" sz="3000" dirty="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00" y="2118249"/>
            <a:ext cx="3640400" cy="24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700" y="1229475"/>
            <a:ext cx="4201074" cy="33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784320" y="27245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“</a:t>
            </a:r>
            <a:r>
              <a:rPr lang="zh-CN" altLang="en-US" dirty="0"/>
              <a:t>巾</a:t>
            </a:r>
            <a:r>
              <a:rPr lang="en-US" dirty="0"/>
              <a:t>” </a:t>
            </a:r>
            <a:r>
              <a:rPr lang="zh-CN" altLang="en-US" dirty="0"/>
              <a:t>在哪儿？</a:t>
            </a:r>
            <a:r>
              <a:rPr lang="en-US" dirty="0"/>
              <a:t> </a:t>
            </a:r>
            <a:endParaRPr lang="en" dirty="0">
              <a:solidFill>
                <a:srgbClr val="FF00FF"/>
              </a:solidFill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89860" y="1168915"/>
            <a:ext cx="8520600" cy="19101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" sz="36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帽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mào</a:t>
            </a:r>
            <a:r>
              <a:rPr lang="en" sz="3600" dirty="0">
                <a:solidFill>
                  <a:srgbClr val="DE9B0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币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bì 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帛</a:t>
            </a:r>
            <a:r>
              <a:rPr lang="en" sz="3600" dirty="0">
                <a:solidFill>
                  <a:srgbClr val="FF00FF"/>
                </a:solidFill>
              </a:rPr>
              <a:t>bó </a:t>
            </a:r>
            <a:r>
              <a:rPr lang="en" sz="3600" dirty="0">
                <a:solidFill>
                  <a:srgbClr val="FF9900"/>
                </a:solidFill>
              </a:rPr>
              <a:t>4.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希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xī 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布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bù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带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dài 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8"/>
              </a:rPr>
              <a:t>常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cháng 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佩</a:t>
            </a:r>
            <a:r>
              <a:rPr lang="en" sz="3600" dirty="0">
                <a:solidFill>
                  <a:srgbClr val="FF00FF"/>
                </a:solidFill>
              </a:rPr>
              <a:t>pèi 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9.</a:t>
            </a:r>
            <a:r>
              <a:rPr lang="en" sz="3600" dirty="0">
                <a:solidFill>
                  <a:srgbClr val="377CB9"/>
                </a:solidFill>
                <a:latin typeface="Comic Sans MS"/>
                <a:ea typeface="Comic Sans MS"/>
                <a:cs typeface="Comic Sans MS"/>
                <a:sym typeface="Comic Sans MS"/>
                <a:hlinkClick r:id="rId10"/>
              </a:rPr>
              <a:t>幅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fú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</a:t>
            </a:r>
            <a:r>
              <a:rPr lang="en" sz="36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帅</a:t>
            </a:r>
            <a:r>
              <a:rPr lang="en" sz="3600" dirty="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shuài</a:t>
            </a:r>
            <a:r>
              <a:rPr lang="en" sz="36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3600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11.</a:t>
            </a:r>
            <a:r>
              <a:rPr lang="en" sz="3600" dirty="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狮 </a:t>
            </a:r>
            <a:r>
              <a:rPr lang="en" sz="3600" dirty="0" err="1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shī</a:t>
            </a:r>
            <a:endParaRPr lang="en" sz="3600" dirty="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2170950" y="2757025"/>
            <a:ext cx="3456900" cy="162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4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89725" y="106155"/>
            <a:ext cx="8040300" cy="460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right</a:t>
            </a:r>
            <a:r>
              <a:rPr lang="en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4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left</a:t>
            </a:r>
            <a:r>
              <a:rPr lang="en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4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bottom</a:t>
            </a:r>
            <a:r>
              <a:rPr lang="en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 </a:t>
            </a:r>
            <a:endParaRPr lang="en" sz="4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US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 between</a:t>
            </a:r>
            <a:r>
              <a:rPr lang="en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4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Inside</a:t>
            </a:r>
            <a:r>
              <a:rPr lang="en" sz="4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" sz="4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---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4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4200" dirty="0">
              <a:solidFill>
                <a:srgbClr val="FF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483000" y="199875"/>
            <a:ext cx="774600" cy="9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2610775" y="1124175"/>
            <a:ext cx="1755600" cy="7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B45F06"/>
                </a:solidFill>
              </a:rPr>
              <a:t>1， 9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643065" y="1986607"/>
            <a:ext cx="4534500" cy="7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666666"/>
                </a:solidFill>
              </a:rPr>
              <a:t>2，3，4，5，6，7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309750" y="2827360"/>
            <a:ext cx="774600" cy="5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FFF2CC"/>
                </a:solidFill>
              </a:rPr>
              <a:t>11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097975" y="3577950"/>
            <a:ext cx="1011900" cy="7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0000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部件“彡” 的教与学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err="1"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en" sz="36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600" dirty="0" smtClean="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lang="en"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-12548" r="18836"/>
          <a:stretch/>
        </p:blipFill>
        <p:spPr>
          <a:xfrm>
            <a:off x="-252275" y="2328750"/>
            <a:ext cx="4267824" cy="25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450" y="1353550"/>
            <a:ext cx="3496425" cy="35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 idx="4294967295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“</a:t>
            </a:r>
            <a:r>
              <a:rPr lang="zh-CN" altLang="en-US" dirty="0"/>
              <a:t>彡</a:t>
            </a:r>
            <a:r>
              <a:rPr lang="en-US" dirty="0"/>
              <a:t>” </a:t>
            </a:r>
            <a:r>
              <a:rPr lang="zh-CN" altLang="en-US" dirty="0"/>
              <a:t>在哪儿？</a:t>
            </a:r>
            <a:r>
              <a:rPr lang="en-US" dirty="0"/>
              <a:t> </a:t>
            </a:r>
            <a:endParaRPr sz="3600" dirty="0"/>
          </a:p>
        </p:txBody>
      </p:sp>
      <p:sp>
        <p:nvSpPr>
          <p:cNvPr id="170" name="Shape 170"/>
          <p:cNvSpPr txBox="1">
            <a:spLocks noGrp="1"/>
          </p:cNvSpPr>
          <p:nvPr>
            <p:ph type="body" idx="4294967295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1.彩， 2.影， 3. </a:t>
            </a:r>
            <a:r>
              <a:rPr lang="en" sz="36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形</a:t>
            </a:r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 4.颜， 5.须， </a:t>
            </a:r>
            <a:endParaRPr lang="en-US" sz="3600" dirty="0" smtClean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" sz="36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.珍</a:t>
            </a:r>
            <a:r>
              <a:rPr lang="en" sz="36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，7</a:t>
            </a:r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.髪， 8.彬， 9. </a:t>
            </a:r>
            <a:r>
              <a:rPr lang="en" sz="36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穆</a:t>
            </a:r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 10. </a:t>
            </a:r>
            <a:r>
              <a:rPr lang="en" sz="36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彪</a:t>
            </a:r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， </a:t>
            </a:r>
            <a:endParaRPr lang="en-US" sz="3600" dirty="0" smtClean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" sz="3600" dirty="0" smtClean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lang="en" sz="36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.疹， 12.谚， 13.缪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463</Words>
  <Application>Microsoft Macintosh PowerPoint</Application>
  <PresentationFormat>On-screen Show (16:9)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Comic Sans MS</vt:lpstr>
      <vt:lpstr>Lato</vt:lpstr>
      <vt:lpstr>Playfair Display</vt:lpstr>
      <vt:lpstr>Times New Roman</vt:lpstr>
      <vt:lpstr>Arial</vt:lpstr>
      <vt:lpstr>blue-gold</vt:lpstr>
      <vt:lpstr>Day 6 部件“斤、巾、彡” 的教与学</vt:lpstr>
      <vt:lpstr>部件  “斤”的教与学</vt:lpstr>
      <vt:lpstr>活动1. -两人一组，圈出部件 “斤 ” </vt:lpstr>
      <vt:lpstr>The position of “斤” </vt:lpstr>
      <vt:lpstr>部件“巾” 的教与学</vt:lpstr>
      <vt:lpstr>“巾” 在哪儿？ </vt:lpstr>
      <vt:lpstr>PowerPoint Presentation</vt:lpstr>
      <vt:lpstr>部件“彡” 的教与学</vt:lpstr>
      <vt:lpstr>“彡” 在哪儿？ </vt:lpstr>
      <vt:lpstr>PowerPoint Presentation</vt:lpstr>
      <vt:lpstr>Task C-Fill in missing component “彡”。</vt:lpstr>
      <vt:lpstr>活动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部件“斤、巾、彡” 的教与学</dc:title>
  <cp:lastModifiedBy>Microsoft Office User</cp:lastModifiedBy>
  <cp:revision>23</cp:revision>
  <dcterms:modified xsi:type="dcterms:W3CDTF">2017-01-02T16:44:19Z</dcterms:modified>
</cp:coreProperties>
</file>